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41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3D04-8175-4FD8-BF07-9BBE8934D7B5}" type="doc">
      <dgm:prSet loTypeId="urn:microsoft.com/office/officeart/2005/8/layout/hList6" loCatId="list" qsTypeId="urn:microsoft.com/office/officeart/2005/8/quickstyle/simple1" qsCatId="simple" csTypeId="urn:microsoft.com/office/officeart/2005/8/colors/accent0_3" csCatId="mainScheme" phldr="1"/>
      <dgm:spPr/>
      <dgm:t>
        <a:bodyPr/>
        <a:lstStyle/>
        <a:p>
          <a:pPr rtl="1"/>
          <a:endParaRPr lang="ar-IQ"/>
        </a:p>
      </dgm:t>
    </dgm:pt>
    <dgm:pt modelId="{DADFA0ED-EA10-4DF7-BF0C-142D82591EA6}">
      <dgm:prSet custT="1"/>
      <dgm:spPr/>
      <dgm:t>
        <a:bodyPr/>
        <a:lstStyle/>
        <a:p>
          <a:pPr rtl="1"/>
          <a:r>
            <a:rPr lang="ar-IQ" sz="1600" b="1" dirty="0" smtClean="0"/>
            <a:t>ويرى الكتاب التقليديون ان على الدولة ان لا تلجا الى الاصدار كوسيلة لتغطية عجز ميزانيتها وذلك لعدة اسباب منها تمسكهم المطلق بضرورة توازن الميزانية ومنها خوفهم من الاثار السلبية للقروض العامة والتي تتمثل في ارتفاع الاسعار وانخفاض القيمة الحقيقة للنقود وما يترتب على ذلك من اثار ضارة على الاستهلاك والادخار والاستثمار , واعادة توزيع الدخل القومي وانخفاض قيمة العملة في الخارج وغير ذلك من المشكلات الاقتصادية . </a:t>
          </a:r>
          <a:r>
            <a:rPr lang="ar-IQ" sz="1600" b="1" dirty="0" err="1" smtClean="0"/>
            <a:t>يعة</a:t>
          </a:r>
          <a:r>
            <a:rPr lang="ar-IQ" sz="1600" b="1" dirty="0" smtClean="0"/>
            <a:t> </a:t>
          </a:r>
          <a:r>
            <a:rPr lang="ar-IQ" sz="1600" b="1" dirty="0" smtClean="0"/>
            <a:t>الاقتصادية للقروض العامة </a:t>
          </a:r>
          <a:endParaRPr lang="en-US" sz="1600" dirty="0"/>
        </a:p>
      </dgm:t>
    </dgm:pt>
    <dgm:pt modelId="{B6F0D2FA-96E2-4B61-A062-A321F7365381}" type="parTrans" cxnId="{151A9BD8-5F99-4B96-B98F-45E352229B1D}">
      <dgm:prSet/>
      <dgm:spPr/>
      <dgm:t>
        <a:bodyPr/>
        <a:lstStyle/>
        <a:p>
          <a:pPr rtl="1"/>
          <a:endParaRPr lang="ar-IQ"/>
        </a:p>
      </dgm:t>
    </dgm:pt>
    <dgm:pt modelId="{8C112FC8-EBFE-42CA-94AD-F3F6BA86D810}" type="sibTrans" cxnId="{151A9BD8-5F99-4B96-B98F-45E352229B1D}">
      <dgm:prSet/>
      <dgm:spPr/>
      <dgm:t>
        <a:bodyPr/>
        <a:lstStyle/>
        <a:p>
          <a:pPr rtl="1"/>
          <a:endParaRPr lang="ar-IQ"/>
        </a:p>
      </dgm:t>
    </dgm:pt>
    <dgm:pt modelId="{9A14F1CE-64CB-4B04-8903-116E928DDFDD}">
      <dgm:prSet/>
      <dgm:spPr/>
      <dgm:t>
        <a:bodyPr/>
        <a:lstStyle/>
        <a:p>
          <a:pPr rtl="1"/>
          <a:r>
            <a:rPr lang="ar-IQ" b="1" dirty="0" smtClean="0"/>
            <a:t>الكتاب المحدثون وفي مقدمتهم اللورد كنز فقد اجازوا للدولة اللجوء الى الاصدار النقدي كوسيلة لتغطية النفقات العامة في فترات الكساد الاقتصادي وانتشار البطالة بين افراد القوى العاملة على ان تتوقف الدولة في الحال عن استعمال هذه الوسيلة في حالة حدوث الاستخدام الكامل للجهاز الانتاجي بالدولة وان لا ينتج عن ذلك ارتفاع حاد في اسعار بسبب عدم التوازن بين العرض الكلي والطلب الكلي على السلع والخدمات .</a:t>
          </a:r>
          <a:endParaRPr lang="en-US" dirty="0"/>
        </a:p>
      </dgm:t>
    </dgm:pt>
    <dgm:pt modelId="{3223FF53-23E6-4213-B656-4D7E60D87751}" type="parTrans" cxnId="{EFCDE1F9-8383-4B2E-8159-A72504CB751B}">
      <dgm:prSet/>
      <dgm:spPr/>
      <dgm:t>
        <a:bodyPr/>
        <a:lstStyle/>
        <a:p>
          <a:pPr rtl="1"/>
          <a:endParaRPr lang="ar-IQ"/>
        </a:p>
      </dgm:t>
    </dgm:pt>
    <dgm:pt modelId="{54CC0F8D-AFC9-45A2-BA88-64294FFA426B}" type="sibTrans" cxnId="{EFCDE1F9-8383-4B2E-8159-A72504CB751B}">
      <dgm:prSet/>
      <dgm:spPr/>
      <dgm:t>
        <a:bodyPr/>
        <a:lstStyle/>
        <a:p>
          <a:pPr rtl="1"/>
          <a:endParaRPr lang="ar-IQ"/>
        </a:p>
      </dgm:t>
    </dgm:pt>
    <dgm:pt modelId="{89184C44-F00C-4090-B73F-FE7CE3CE020F}" type="pres">
      <dgm:prSet presAssocID="{F2203D04-8175-4FD8-BF07-9BBE8934D7B5}" presName="Name0" presStyleCnt="0">
        <dgm:presLayoutVars>
          <dgm:dir/>
          <dgm:resizeHandles val="exact"/>
        </dgm:presLayoutVars>
      </dgm:prSet>
      <dgm:spPr/>
      <dgm:t>
        <a:bodyPr/>
        <a:lstStyle/>
        <a:p>
          <a:pPr rtl="1"/>
          <a:endParaRPr lang="ar-IQ"/>
        </a:p>
      </dgm:t>
    </dgm:pt>
    <dgm:pt modelId="{EF867780-F6F8-411B-97EE-7362262392E5}" type="pres">
      <dgm:prSet presAssocID="{9A14F1CE-64CB-4B04-8903-116E928DDFDD}" presName="node" presStyleLbl="node1" presStyleIdx="0" presStyleCnt="2">
        <dgm:presLayoutVars>
          <dgm:bulletEnabled val="1"/>
        </dgm:presLayoutVars>
      </dgm:prSet>
      <dgm:spPr/>
      <dgm:t>
        <a:bodyPr/>
        <a:lstStyle/>
        <a:p>
          <a:pPr rtl="1"/>
          <a:endParaRPr lang="ar-IQ"/>
        </a:p>
      </dgm:t>
    </dgm:pt>
    <dgm:pt modelId="{926ACE81-1778-4B60-B811-DC9D2E00774E}" type="pres">
      <dgm:prSet presAssocID="{54CC0F8D-AFC9-45A2-BA88-64294FFA426B}" presName="sibTrans" presStyleCnt="0"/>
      <dgm:spPr/>
    </dgm:pt>
    <dgm:pt modelId="{52F06B73-6FDA-4FD8-93AB-06065EE1A160}" type="pres">
      <dgm:prSet presAssocID="{DADFA0ED-EA10-4DF7-BF0C-142D82591EA6}" presName="node" presStyleLbl="node1" presStyleIdx="1" presStyleCnt="2">
        <dgm:presLayoutVars>
          <dgm:bulletEnabled val="1"/>
        </dgm:presLayoutVars>
      </dgm:prSet>
      <dgm:spPr/>
      <dgm:t>
        <a:bodyPr/>
        <a:lstStyle/>
        <a:p>
          <a:pPr rtl="1"/>
          <a:endParaRPr lang="ar-IQ"/>
        </a:p>
      </dgm:t>
    </dgm:pt>
  </dgm:ptLst>
  <dgm:cxnLst>
    <dgm:cxn modelId="{C0B0B87F-9B58-4DFF-B8AD-2F1007988535}" type="presOf" srcId="{F2203D04-8175-4FD8-BF07-9BBE8934D7B5}" destId="{89184C44-F00C-4090-B73F-FE7CE3CE020F}" srcOrd="0" destOrd="0" presId="urn:microsoft.com/office/officeart/2005/8/layout/hList6"/>
    <dgm:cxn modelId="{57E2C986-C964-4845-85FA-57823522AF55}" type="presOf" srcId="{9A14F1CE-64CB-4B04-8903-116E928DDFDD}" destId="{EF867780-F6F8-411B-97EE-7362262392E5}" srcOrd="0" destOrd="0" presId="urn:microsoft.com/office/officeart/2005/8/layout/hList6"/>
    <dgm:cxn modelId="{532E3946-DCB9-4F3C-A690-7D8B28888486}" type="presOf" srcId="{DADFA0ED-EA10-4DF7-BF0C-142D82591EA6}" destId="{52F06B73-6FDA-4FD8-93AB-06065EE1A160}" srcOrd="0" destOrd="0" presId="urn:microsoft.com/office/officeart/2005/8/layout/hList6"/>
    <dgm:cxn modelId="{EFCDE1F9-8383-4B2E-8159-A72504CB751B}" srcId="{F2203D04-8175-4FD8-BF07-9BBE8934D7B5}" destId="{9A14F1CE-64CB-4B04-8903-116E928DDFDD}" srcOrd="0" destOrd="0" parTransId="{3223FF53-23E6-4213-B656-4D7E60D87751}" sibTransId="{54CC0F8D-AFC9-45A2-BA88-64294FFA426B}"/>
    <dgm:cxn modelId="{151A9BD8-5F99-4B96-B98F-45E352229B1D}" srcId="{F2203D04-8175-4FD8-BF07-9BBE8934D7B5}" destId="{DADFA0ED-EA10-4DF7-BF0C-142D82591EA6}" srcOrd="1" destOrd="0" parTransId="{B6F0D2FA-96E2-4B61-A062-A321F7365381}" sibTransId="{8C112FC8-EBFE-42CA-94AD-F3F6BA86D810}"/>
    <dgm:cxn modelId="{630AFC57-14FC-4E8B-AFAC-E330E00E3486}" type="presParOf" srcId="{89184C44-F00C-4090-B73F-FE7CE3CE020F}" destId="{EF867780-F6F8-411B-97EE-7362262392E5}" srcOrd="0" destOrd="0" presId="urn:microsoft.com/office/officeart/2005/8/layout/hList6"/>
    <dgm:cxn modelId="{9CAC23F9-14FB-4E7C-9A2F-2F7E5B1D36CA}" type="presParOf" srcId="{89184C44-F00C-4090-B73F-FE7CE3CE020F}" destId="{926ACE81-1778-4B60-B811-DC9D2E00774E}" srcOrd="1" destOrd="0" presId="urn:microsoft.com/office/officeart/2005/8/layout/hList6"/>
    <dgm:cxn modelId="{992C6988-09CE-49BD-BF5B-3A2FEC28C811}" type="presParOf" srcId="{89184C44-F00C-4090-B73F-FE7CE3CE020F}" destId="{52F06B73-6FDA-4FD8-93AB-06065EE1A160}" srcOrd="2" destOrd="0" presId="urn:microsoft.com/office/officeart/2005/8/layout/hList6"/>
  </dgm:cxnLst>
  <dgm:bg>
    <a:solidFill>
      <a:schemeClr val="accent3">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67780-F6F8-411B-97EE-7362262392E5}">
      <dsp:nvSpPr>
        <dsp:cNvPr id="0" name=""/>
        <dsp:cNvSpPr/>
      </dsp:nvSpPr>
      <dsp:spPr>
        <a:xfrm rot="16200000">
          <a:off x="173744" y="-169167"/>
          <a:ext cx="4064000" cy="4402335"/>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ctr" anchorCtr="0">
          <a:noAutofit/>
        </a:bodyPr>
        <a:lstStyle/>
        <a:p>
          <a:pPr lvl="0" algn="ctr" defTabSz="711200" rtl="1">
            <a:lnSpc>
              <a:spcPct val="90000"/>
            </a:lnSpc>
            <a:spcBef>
              <a:spcPct val="0"/>
            </a:spcBef>
            <a:spcAft>
              <a:spcPct val="35000"/>
            </a:spcAft>
          </a:pPr>
          <a:r>
            <a:rPr lang="ar-IQ" sz="1600" b="1" kern="1200" dirty="0" smtClean="0"/>
            <a:t>الكتاب المحدثون وفي مقدمتهم اللورد كنز فقد اجازوا للدولة اللجوء الى الاصدار النقدي كوسيلة لتغطية النفقات العامة في فترات الكساد الاقتصادي وانتشار البطالة بين افراد القوى العاملة على ان تتوقف الدولة في الحال عن استعمال هذه الوسيلة في حالة حدوث الاستخدام الكامل للجهاز الانتاجي بالدولة وان لا ينتج عن ذلك ارتفاع حاد في اسعار بسبب عدم التوازن بين العرض الكلي والطلب الكلي على السلع والخدمات .</a:t>
          </a:r>
          <a:endParaRPr lang="en-US" sz="1600" kern="1200" dirty="0"/>
        </a:p>
      </dsp:txBody>
      <dsp:txXfrm rot="5400000">
        <a:off x="4577" y="812800"/>
        <a:ext cx="4402335" cy="2438400"/>
      </dsp:txXfrm>
    </dsp:sp>
    <dsp:sp modelId="{52F06B73-6FDA-4FD8-93AB-06065EE1A160}">
      <dsp:nvSpPr>
        <dsp:cNvPr id="0" name=""/>
        <dsp:cNvSpPr/>
      </dsp:nvSpPr>
      <dsp:spPr>
        <a:xfrm rot="16200000">
          <a:off x="4906255" y="-169167"/>
          <a:ext cx="4064000" cy="4402335"/>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rtl="1">
            <a:lnSpc>
              <a:spcPct val="90000"/>
            </a:lnSpc>
            <a:spcBef>
              <a:spcPct val="0"/>
            </a:spcBef>
            <a:spcAft>
              <a:spcPct val="35000"/>
            </a:spcAft>
          </a:pPr>
          <a:r>
            <a:rPr lang="ar-IQ" sz="1600" b="1" kern="1200" dirty="0" smtClean="0"/>
            <a:t>ويرى الكتاب التقليديون ان على الدولة ان لا تلجا الى الاصدار كوسيلة لتغطية عجز ميزانيتها وذلك لعدة اسباب منها تمسكهم المطلق بضرورة توازن الميزانية ومنها خوفهم من الاثار السلبية للقروض العامة والتي تتمثل في ارتفاع الاسعار وانخفاض القيمة الحقيقة للنقود وما يترتب على ذلك من اثار ضارة على الاستهلاك والادخار والاستثمار , واعادة توزيع الدخل القومي وانخفاض قيمة العملة في الخارج وغير ذلك من المشكلات الاقتصادية . </a:t>
          </a:r>
          <a:r>
            <a:rPr lang="ar-IQ" sz="1600" b="1" kern="1200" dirty="0" err="1" smtClean="0"/>
            <a:t>يعة</a:t>
          </a:r>
          <a:r>
            <a:rPr lang="ar-IQ" sz="1600" b="1" kern="1200" dirty="0" smtClean="0"/>
            <a:t> </a:t>
          </a:r>
          <a:r>
            <a:rPr lang="ar-IQ" sz="1600" b="1" kern="1200" dirty="0" smtClean="0"/>
            <a:t>الاقتصادية للقروض العامة </a:t>
          </a:r>
          <a:endParaRPr lang="en-US" sz="1600" kern="1200" dirty="0"/>
        </a:p>
      </dsp:txBody>
      <dsp:txXfrm rot="5400000">
        <a:off x="4737088" y="812800"/>
        <a:ext cx="4402335"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dirty="0"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6C97D6-057B-48EC-84DE-EA2BF2DED0B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785794"/>
            <a:ext cx="7786742" cy="5429288"/>
          </a:xfrm>
        </p:spPr>
        <p:style>
          <a:lnRef idx="2">
            <a:schemeClr val="dk1"/>
          </a:lnRef>
          <a:fillRef idx="1">
            <a:schemeClr val="lt1"/>
          </a:fillRef>
          <a:effectRef idx="0">
            <a:schemeClr val="dk1"/>
          </a:effectRef>
          <a:fontRef idx="minor">
            <a:schemeClr val="dk1"/>
          </a:fontRef>
        </p:style>
        <p:txBody>
          <a:bodyPr>
            <a:noAutofit/>
          </a:bodyPr>
          <a:lstStyle/>
          <a:p>
            <a:pPr algn="ctr"/>
            <a:endParaRPr lang="ar-IQ"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محاضرات المالية العامة </a:t>
            </a:r>
          </a:p>
          <a:p>
            <a:pPr algn="ctr"/>
            <a:r>
              <a:rPr lang="ar-IQ" sz="4000" b="1" dirty="0" smtClean="0">
                <a:latin typeface="Arial" pitchFamily="34" charset="0"/>
                <a:cs typeface="Arial" pitchFamily="34" charset="0"/>
              </a:rPr>
              <a:t>المرحلة الثالثة </a:t>
            </a:r>
            <a:endParaRPr lang="en-US" sz="4000" b="1" dirty="0" smtClean="0">
              <a:latin typeface="Arial" pitchFamily="34" charset="0"/>
              <a:cs typeface="Arial" pitchFamily="34" charset="0"/>
            </a:endParaRPr>
          </a:p>
          <a:p>
            <a:pPr algn="ctr"/>
            <a:r>
              <a:rPr lang="ar-IQ" sz="4000" b="1" dirty="0">
                <a:latin typeface="Arial" pitchFamily="34" charset="0"/>
                <a:cs typeface="Arial" pitchFamily="34" charset="0"/>
              </a:rPr>
              <a:t>الاصدار النقدي الجديد </a:t>
            </a:r>
            <a:endParaRPr lang="ar-IQ" sz="4000" b="1" dirty="0" smtClean="0">
              <a:latin typeface="Arial" pitchFamily="34" charset="0"/>
              <a:cs typeface="Arial" pitchFamily="34" charset="0"/>
            </a:endParaRPr>
          </a:p>
          <a:p>
            <a:pPr algn="ct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مدرس</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علياء حسين</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خلف </a:t>
            </a:r>
            <a:r>
              <a:rPr lang="ar-IQ"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الزركوش</a:t>
            </a:r>
            <a:endPar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9199302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6001643"/>
          </a:xfrm>
          <a:prstGeom prst="rect">
            <a:avLst/>
          </a:prstGeom>
        </p:spPr>
        <p:txBody>
          <a:bodyPr wrap="square">
            <a:spAutoFit/>
          </a:bodyPr>
          <a:lstStyle/>
          <a:p>
            <a:pPr algn="justLow"/>
            <a:r>
              <a:rPr lang="ar-IQ" sz="3200" b="1" dirty="0"/>
              <a:t>بصدد تغطية اعبائها العامة الاصدار النقدي ونعني به قيام الدولة </a:t>
            </a:r>
            <a:r>
              <a:rPr lang="ar-IQ" sz="3200" b="1" dirty="0" smtClean="0"/>
              <a:t>بإصدار </a:t>
            </a:r>
            <a:r>
              <a:rPr lang="ar-IQ" sz="3200" b="1" dirty="0"/>
              <a:t>كمية جديدة من النقود تمكنها من تغطية العجز المتحقق بموازاتها في فترة زمنية محددة ويطلق ايضا على هذه الوسيلة في الفقه المالي (التضخم المالي) او (التضخم الاقتصادي) او التمويل بالعجز . </a:t>
            </a:r>
          </a:p>
          <a:p>
            <a:pPr algn="justLow"/>
            <a:r>
              <a:rPr lang="ar-IQ" sz="3200" b="1" dirty="0"/>
              <a:t>ويقصد بهذا النوع من التضخم الزيادة التي تحدث في كمية النقود بيد الافراد ثم زيادة طلبهم على شراء السلع والخدمات الذي يؤدي الى ارتفاع الاسعار ومن ثم انخفاض القيمة الحقيقة للنقود </a:t>
            </a:r>
            <a:endParaRPr lang="ar-IQ" sz="3200" b="1" dirty="0"/>
          </a:p>
        </p:txBody>
      </p:sp>
    </p:spTree>
    <p:extLst>
      <p:ext uri="{BB962C8B-B14F-4D97-AF65-F5344CB8AC3E}">
        <p14:creationId xmlns:p14="http://schemas.microsoft.com/office/powerpoint/2010/main" val="25536200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600" b="1" u="sng" dirty="0"/>
              <a:t>الطبيعة الاقتصادية والقانونية للقروض العامة :</a:t>
            </a:r>
            <a:endParaRPr lang="en-US" sz="3600" dirty="0"/>
          </a:p>
        </p:txBody>
      </p:sp>
      <p:graphicFrame>
        <p:nvGraphicFramePr>
          <p:cNvPr id="4" name="رسم تخطيطي 3"/>
          <p:cNvGraphicFramePr/>
          <p:nvPr>
            <p:extLst>
              <p:ext uri="{D42A27DB-BD31-4B8C-83A1-F6EECF244321}">
                <p14:modId xmlns:p14="http://schemas.microsoft.com/office/powerpoint/2010/main" val="3092790711"/>
              </p:ext>
            </p:extLst>
          </p:nvPr>
        </p:nvGraphicFramePr>
        <p:xfrm>
          <a:off x="0" y="1928802"/>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7312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539552" y="404664"/>
            <a:ext cx="8064896" cy="4941168"/>
          </a:xfrm>
        </p:spPr>
        <p:txBody>
          <a:bodyPr>
            <a:noAutofit/>
          </a:bodyPr>
          <a:lstStyle/>
          <a:p>
            <a:pPr algn="justLow"/>
            <a:r>
              <a:rPr lang="ar-SA" sz="2800" b="1" dirty="0"/>
              <a:t>اما البلدان النامية ذات الاجهزة الانتاجية المتخلفة فان عليها ان تحذر من اللجوء الى هذه الوسيلة لتمويل عجز موازنتها لان عمليات الاصدار النقدي الجديد عادة ما </a:t>
            </a:r>
            <a:r>
              <a:rPr lang="ar-SA" sz="2800" b="1" dirty="0" smtClean="0"/>
              <a:t>تتمخض </a:t>
            </a:r>
            <a:r>
              <a:rPr lang="ar-SA" sz="2800" b="1" dirty="0"/>
              <a:t>عن اثار سيئة على مسيرتها التنموية لاسيما من خلال ارتفاع تكاليف المشروعات التنموية والاضرار بميزان المدفوعات وتحميل اصحاب الدخول الثابتة (الايجارات) واصحاب الدخول التي تتغير ببطء (الاجور والرواتب) اعباء متزايدة وعلى العكس من ذلك ينتفع اصحاب الدخول المرنة (الارباح) من ارتفاع الاسعار اي ان التضخم يؤدي الى اعادة تربع الدخل لصالح ذوي الدخول المرنة وهذا يعني ان التضخم يزيد من حدة التفاوت بين طبقات . </a:t>
            </a:r>
            <a:endParaRPr lang="ar-SA" sz="2800" b="1" dirty="0"/>
          </a:p>
        </p:txBody>
      </p:sp>
    </p:spTree>
    <p:extLst>
      <p:ext uri="{BB962C8B-B14F-4D97-AF65-F5344CB8AC3E}">
        <p14:creationId xmlns:p14="http://schemas.microsoft.com/office/powerpoint/2010/main" val="8863238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196</TotalTime>
  <Words>332</Words>
  <Application>Microsoft Office PowerPoint</Application>
  <PresentationFormat>عرض على الشاشة (3:4)‏</PresentationFormat>
  <Paragraphs>11</Paragraphs>
  <Slides>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4</vt:i4>
      </vt:variant>
    </vt:vector>
  </HeadingPairs>
  <TitlesOfParts>
    <vt:vector size="11" baseType="lpstr">
      <vt:lpstr>Arial</vt:lpstr>
      <vt:lpstr>Courier New</vt:lpstr>
      <vt:lpstr>Tahoma</vt:lpstr>
      <vt:lpstr>Trebuchet MS</vt:lpstr>
      <vt:lpstr>Verdana</vt:lpstr>
      <vt:lpstr>Wingdings 2</vt:lpstr>
      <vt:lpstr>Spring</vt:lpstr>
      <vt:lpstr>عرض تقديمي في PowerPoint</vt:lpstr>
      <vt:lpstr>عرض تقديمي في PowerPoint</vt:lpstr>
      <vt:lpstr>الطبيعة الاقتصادية والقانونية للقروض العامة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ذوي الاحتياجات الخاصة </dc:title>
  <dc:creator>abd</dc:creator>
  <cp:lastModifiedBy>win-7</cp:lastModifiedBy>
  <cp:revision>68</cp:revision>
  <dcterms:created xsi:type="dcterms:W3CDTF">2014-10-25T03:41:50Z</dcterms:created>
  <dcterms:modified xsi:type="dcterms:W3CDTF">2019-11-29T12:29:08Z</dcterms:modified>
</cp:coreProperties>
</file>